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316" r:id="rId7"/>
    <p:sldId id="322" r:id="rId8"/>
    <p:sldId id="323" r:id="rId9"/>
    <p:sldId id="292" r:id="rId10"/>
    <p:sldId id="321" r:id="rId11"/>
    <p:sldId id="314" r:id="rId12"/>
    <p:sldId id="315" r:id="rId13"/>
    <p:sldId id="318" r:id="rId14"/>
    <p:sldId id="319" r:id="rId15"/>
    <p:sldId id="32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G마켓 산스 TTF Bold" panose="02000000000000000000" pitchFamily="2" charset="-127"/>
      <p:bold r:id="rId24"/>
    </p:embeddedFont>
    <p:embeddedFont>
      <p:font typeface="G마켓 산스 TTF Light" panose="02000000000000000000" pitchFamily="2" charset="-127"/>
      <p:regular r:id="rId25"/>
    </p:embeddedFont>
    <p:embeddedFont>
      <p:font typeface="G마켓 산스 TTF Medium" panose="02000000000000000000" pitchFamily="2" charset="-127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7FD"/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832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8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27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606055" y="331180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546343" y="2274838"/>
            <a:ext cx="10093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FPN :</a:t>
            </a:r>
          </a:p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Feature Pyramid Networks for Object Detection</a:t>
            </a:r>
            <a:b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</a:b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 </a:t>
            </a:r>
            <a:r>
              <a:rPr lang="ko-KR" altLang="en-US" sz="4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ㅇㄹㄴㅇ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970490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Pathway, lateral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connections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EC5240-CE78-D14D-C75F-CF52F8B7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145" y="1304869"/>
            <a:ext cx="5278637" cy="4794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35A96F-C95A-9992-9B43-2A1F32A78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770" y="1916290"/>
            <a:ext cx="2588592" cy="1989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70A94D-1E8F-A49B-7EDB-0D5F0CCC1236}"/>
              </a:ext>
            </a:extLst>
          </p:cNvPr>
          <p:cNvSpPr txBox="1"/>
          <p:nvPr/>
        </p:nvSpPr>
        <p:spPr>
          <a:xfrm>
            <a:off x="7159668" y="1064218"/>
            <a:ext cx="5086264" cy="750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Top-down Pathway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각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pyramid level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있는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배로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upsampling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하며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size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키운다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x 1 conv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연산을 통해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channel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수를 동일하게 맞춰준다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Lateral connections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통해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Bottom-Up pathway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각 레벨의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피쳐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맵을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Top Down Pathway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해당 레벨로 전달한다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결합된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피쳐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맵은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추가적인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convolution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거쳐 최종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피쳐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피라미드를 생성합니다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853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545534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65128F-0689-108B-1B64-334F3390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96" y="1741242"/>
            <a:ext cx="9603401" cy="404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545534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2F9D9-F5D2-7CF1-091E-F592111A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88" y="1599824"/>
            <a:ext cx="9821646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8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76257-77DB-73E7-DB45-5C4E604A46F9}"/>
              </a:ext>
            </a:extLst>
          </p:cNvPr>
          <p:cNvSpPr txBox="1"/>
          <p:nvPr/>
        </p:nvSpPr>
        <p:spPr>
          <a:xfrm>
            <a:off x="2060315" y="3613437"/>
            <a:ext cx="233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Yolo Seg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3B847-9079-8AC1-01D7-D4A221195467}"/>
              </a:ext>
            </a:extLst>
          </p:cNvPr>
          <p:cNvSpPr txBox="1"/>
          <p:nvPr/>
        </p:nvSpPr>
        <p:spPr>
          <a:xfrm>
            <a:off x="5437770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FBD3B-9A3D-C581-AF13-F4DBED45A2C0}"/>
              </a:ext>
            </a:extLst>
          </p:cNvPr>
          <p:cNvSpPr txBox="1"/>
          <p:nvPr/>
        </p:nvSpPr>
        <p:spPr>
          <a:xfrm>
            <a:off x="5560072" y="3613437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17824" y="460280"/>
            <a:ext cx="204735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설명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232C8-C2EC-BB73-B842-C2C6700570A0}"/>
              </a:ext>
            </a:extLst>
          </p:cNvPr>
          <p:cNvSpPr txBox="1"/>
          <p:nvPr/>
        </p:nvSpPr>
        <p:spPr>
          <a:xfrm>
            <a:off x="535114" y="1221888"/>
            <a:ext cx="965875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en-US" altLang="ko-KR" sz="20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현재 데이터</a:t>
            </a:r>
            <a:endParaRPr lang="en-US" altLang="ko-KR" sz="2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전류 예측 모델의 전류 데이터</a:t>
            </a:r>
            <a:r>
              <a:rPr lang="en-US" altLang="ko-KR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마모 정량화 </a:t>
            </a:r>
            <a:r>
              <a:rPr lang="en-US" altLang="ko-KR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절삭품</a:t>
            </a:r>
            <a:r>
              <a:rPr lang="ko-KR" altLang="en-US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이미지 정상</a:t>
            </a:r>
            <a:r>
              <a:rPr lang="en-US" altLang="ko-KR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마모 판단</a:t>
            </a:r>
            <a:endParaRPr lang="en-US" altLang="ko-KR" sz="32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24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</a:t>
            </a:r>
            <a:endParaRPr lang="en-US" altLang="ko-KR" sz="2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결과변수로 사용될 변수의 부재</a:t>
            </a:r>
            <a:endParaRPr lang="en-US" altLang="ko-KR" sz="24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 </a:t>
            </a:r>
            <a:r>
              <a:rPr lang="ko-KR" altLang="en-US" sz="2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데이터별 수가 다름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D2ADBD-946E-7C54-522C-24FC2747E87E}"/>
              </a:ext>
            </a:extLst>
          </p:cNvPr>
          <p:cNvCxnSpPr>
            <a:cxnSpLocks/>
          </p:cNvCxnSpPr>
          <p:nvPr/>
        </p:nvCxnSpPr>
        <p:spPr>
          <a:xfrm>
            <a:off x="800134" y="2325947"/>
            <a:ext cx="814282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4D144972-EE24-06FD-0BBD-4E6EE46AB17A}"/>
              </a:ext>
            </a:extLst>
          </p:cNvPr>
          <p:cNvSpPr/>
          <p:nvPr/>
        </p:nvSpPr>
        <p:spPr>
          <a:xfrm>
            <a:off x="761476" y="1898163"/>
            <a:ext cx="77316" cy="530300"/>
          </a:xfrm>
          <a:prstGeom prst="leftBracket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E3C9FC58-7A77-99A6-3A33-BCC72F11303A}"/>
              </a:ext>
            </a:extLst>
          </p:cNvPr>
          <p:cNvSpPr/>
          <p:nvPr/>
        </p:nvSpPr>
        <p:spPr>
          <a:xfrm rot="10800000">
            <a:off x="8942961" y="1898163"/>
            <a:ext cx="77316" cy="534590"/>
          </a:xfrm>
          <a:prstGeom prst="leftBracket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75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C451BC6-C633-CB1C-2AC6-3D4D747543CA}"/>
              </a:ext>
            </a:extLst>
          </p:cNvPr>
          <p:cNvSpPr/>
          <p:nvPr/>
        </p:nvSpPr>
        <p:spPr>
          <a:xfrm>
            <a:off x="499643" y="1773382"/>
            <a:ext cx="1550830" cy="179336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B17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41D80A-DE6A-F3C5-93B3-7CD5C521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053" y="790896"/>
            <a:ext cx="7452540" cy="65384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6810" y="446077"/>
            <a:ext cx="504176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정상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마모 확률 예측 결합 모델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3333950" y="2026232"/>
            <a:ext cx="1285854" cy="771671"/>
            <a:chOff x="1795590" y="1980944"/>
            <a:chExt cx="1354763" cy="809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93305" y="2015564"/>
              <a:ext cx="1257048" cy="774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62C897-1023-EEDD-6CD2-BB3E23FE9833}"/>
              </a:ext>
            </a:extLst>
          </p:cNvPr>
          <p:cNvGrpSpPr/>
          <p:nvPr/>
        </p:nvGrpSpPr>
        <p:grpSpPr>
          <a:xfrm>
            <a:off x="3335235" y="3393099"/>
            <a:ext cx="1191826" cy="770256"/>
            <a:chOff x="1795590" y="1980944"/>
            <a:chExt cx="1255696" cy="8079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6EE858-D171-75CE-69D7-5726262EF69B}"/>
                </a:ext>
              </a:extLst>
            </p:cNvPr>
            <p:cNvSpPr txBox="1"/>
            <p:nvPr/>
          </p:nvSpPr>
          <p:spPr>
            <a:xfrm>
              <a:off x="1866698" y="2079269"/>
              <a:ext cx="1184588" cy="67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D50FE9B-13BA-5906-6270-8B80590873A9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152621-E53A-01CC-EDE6-DF528484B7AE}"/>
              </a:ext>
            </a:extLst>
          </p:cNvPr>
          <p:cNvGrpSpPr/>
          <p:nvPr/>
        </p:nvGrpSpPr>
        <p:grpSpPr>
          <a:xfrm>
            <a:off x="3309981" y="4877427"/>
            <a:ext cx="1807760" cy="800377"/>
            <a:chOff x="1770336" y="1980944"/>
            <a:chExt cx="1904638" cy="83950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2AA6A4-F25D-4BFA-EF02-3A6024509842}"/>
                </a:ext>
              </a:extLst>
            </p:cNvPr>
            <p:cNvSpPr txBox="1"/>
            <p:nvPr/>
          </p:nvSpPr>
          <p:spPr>
            <a:xfrm>
              <a:off x="1770336" y="2142520"/>
              <a:ext cx="1904638" cy="67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(0/1)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1205389-8D72-8A63-B995-3057572D55FB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C69F80-40D1-F271-7697-BAEE570512DB}"/>
              </a:ext>
            </a:extLst>
          </p:cNvPr>
          <p:cNvGrpSpPr/>
          <p:nvPr/>
        </p:nvGrpSpPr>
        <p:grpSpPr>
          <a:xfrm>
            <a:off x="10986905" y="3950547"/>
            <a:ext cx="1205095" cy="770256"/>
            <a:chOff x="1795590" y="1980944"/>
            <a:chExt cx="1269676" cy="8079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AC88B7-7B07-859B-3C66-36F9BE05E8A3}"/>
                </a:ext>
              </a:extLst>
            </p:cNvPr>
            <p:cNvSpPr txBox="1"/>
            <p:nvPr/>
          </p:nvSpPr>
          <p:spPr>
            <a:xfrm>
              <a:off x="1808218" y="2239272"/>
              <a:ext cx="1257048" cy="38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확률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509FAFB-399A-A905-03D8-E19723616A1A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752281-5CFC-8A5B-BF7E-49254D24545B}"/>
              </a:ext>
            </a:extLst>
          </p:cNvPr>
          <p:cNvGrpSpPr/>
          <p:nvPr/>
        </p:nvGrpSpPr>
        <p:grpSpPr>
          <a:xfrm>
            <a:off x="10980913" y="2796488"/>
            <a:ext cx="1205095" cy="770256"/>
            <a:chOff x="1795590" y="1980944"/>
            <a:chExt cx="1269676" cy="8079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22F467-6984-6517-EB99-D436C1116993}"/>
                </a:ext>
              </a:extLst>
            </p:cNvPr>
            <p:cNvSpPr txBox="1"/>
            <p:nvPr/>
          </p:nvSpPr>
          <p:spPr>
            <a:xfrm>
              <a:off x="1808218" y="2239272"/>
              <a:ext cx="1257048" cy="38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 확률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7F18D92-2D88-0B5A-56B7-DA5D9D64A8A8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B13F9874-BF7D-5340-EC70-246DFF67B408}"/>
              </a:ext>
            </a:extLst>
          </p:cNvPr>
          <p:cNvSpPr/>
          <p:nvPr/>
        </p:nvSpPr>
        <p:spPr>
          <a:xfrm>
            <a:off x="200490" y="1685725"/>
            <a:ext cx="162833" cy="3345747"/>
          </a:xfrm>
          <a:prstGeom prst="leftBracket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605B8C92-3BBE-765D-8752-7410DCB0678F}"/>
              </a:ext>
            </a:extLst>
          </p:cNvPr>
          <p:cNvSpPr/>
          <p:nvPr/>
        </p:nvSpPr>
        <p:spPr>
          <a:xfrm flipH="1">
            <a:off x="2082910" y="1685725"/>
            <a:ext cx="162834" cy="3345747"/>
          </a:xfrm>
          <a:prstGeom prst="leftBracket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84D7A6-44D2-55A6-6D1B-7A5AE914C976}"/>
              </a:ext>
            </a:extLst>
          </p:cNvPr>
          <p:cNvSpPr txBox="1"/>
          <p:nvPr/>
        </p:nvSpPr>
        <p:spPr>
          <a:xfrm>
            <a:off x="499643" y="1911927"/>
            <a:ext cx="1550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전류 예측 데이터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마모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픽셀수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정상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마모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(0/1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7769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타원 58">
            <a:extLst>
              <a:ext uri="{FF2B5EF4-FFF2-40B4-BE49-F238E27FC236}">
                <a16:creationId xmlns:a16="http://schemas.microsoft.com/office/drawing/2014/main" id="{E4C9D90C-7EFD-B822-A04F-A55E8C765F55}"/>
              </a:ext>
            </a:extLst>
          </p:cNvPr>
          <p:cNvSpPr/>
          <p:nvPr/>
        </p:nvSpPr>
        <p:spPr>
          <a:xfrm>
            <a:off x="7380120" y="4542890"/>
            <a:ext cx="2022371" cy="165798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401455"/>
                      <a:gd name="connsiteY0" fmla="*/ 1029855 h 2059709"/>
                      <a:gd name="connsiteX1" fmla="*/ 1200728 w 2401455"/>
                      <a:gd name="connsiteY1" fmla="*/ 0 h 2059709"/>
                      <a:gd name="connsiteX2" fmla="*/ 2401456 w 2401455"/>
                      <a:gd name="connsiteY2" fmla="*/ 1029855 h 2059709"/>
                      <a:gd name="connsiteX3" fmla="*/ 1200728 w 2401455"/>
                      <a:gd name="connsiteY3" fmla="*/ 2059710 h 2059709"/>
                      <a:gd name="connsiteX4" fmla="*/ 0 w 2401455"/>
                      <a:gd name="connsiteY4" fmla="*/ 1029855 h 205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1455" h="2059709" fill="none" extrusionOk="0">
                        <a:moveTo>
                          <a:pt x="0" y="1029855"/>
                        </a:moveTo>
                        <a:cubicBezTo>
                          <a:pt x="6359" y="455038"/>
                          <a:pt x="647645" y="7263"/>
                          <a:pt x="1200728" y="0"/>
                        </a:cubicBezTo>
                        <a:cubicBezTo>
                          <a:pt x="1888592" y="42254"/>
                          <a:pt x="2339229" y="459745"/>
                          <a:pt x="2401456" y="1029855"/>
                        </a:cubicBezTo>
                        <a:cubicBezTo>
                          <a:pt x="2422551" y="1601687"/>
                          <a:pt x="1796509" y="2028967"/>
                          <a:pt x="1200728" y="2059710"/>
                        </a:cubicBezTo>
                        <a:cubicBezTo>
                          <a:pt x="485516" y="2075248"/>
                          <a:pt x="13700" y="1580056"/>
                          <a:pt x="0" y="1029855"/>
                        </a:cubicBezTo>
                        <a:close/>
                      </a:path>
                      <a:path w="2401455" h="2059709" stroke="0" extrusionOk="0">
                        <a:moveTo>
                          <a:pt x="0" y="1029855"/>
                        </a:moveTo>
                        <a:cubicBezTo>
                          <a:pt x="-23056" y="501533"/>
                          <a:pt x="512966" y="-10166"/>
                          <a:pt x="1200728" y="0"/>
                        </a:cubicBezTo>
                        <a:cubicBezTo>
                          <a:pt x="1964092" y="-14795"/>
                          <a:pt x="2385037" y="490987"/>
                          <a:pt x="2401456" y="1029855"/>
                        </a:cubicBezTo>
                        <a:cubicBezTo>
                          <a:pt x="2311346" y="1628745"/>
                          <a:pt x="1785016" y="2152958"/>
                          <a:pt x="1200728" y="2059710"/>
                        </a:cubicBezTo>
                        <a:cubicBezTo>
                          <a:pt x="577362" y="2033968"/>
                          <a:pt x="-44742" y="1608891"/>
                          <a:pt x="0" y="10298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CLCU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1255711" y="-26850"/>
            <a:ext cx="50642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One- Stage </a:t>
            </a:r>
            <a:r>
              <a:rPr lang="en-US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Detctor</a:t>
            </a: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구조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3289835" y="1511164"/>
            <a:ext cx="23436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315425" y="2661872"/>
            <a:ext cx="2234349" cy="2256009"/>
            <a:chOff x="1795590" y="1980944"/>
            <a:chExt cx="1160226" cy="991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20844" y="2032342"/>
              <a:ext cx="1134971" cy="93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21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),</a:t>
              </a:r>
            </a:p>
            <a:p>
              <a:r>
                <a:rPr lang="ko-KR" altLang="en-US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sz="21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r>
                <a:rPr lang="en-US" altLang="ko-KR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sz="2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(0/1)</a:t>
              </a:r>
              <a:r>
                <a:rPr lang="ko-KR" altLang="en-US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  <a:p>
              <a:endPara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endPara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EC18AF8-A075-4C4B-1BC7-CB6905500D65}"/>
              </a:ext>
            </a:extLst>
          </p:cNvPr>
          <p:cNvSpPr/>
          <p:nvPr/>
        </p:nvSpPr>
        <p:spPr>
          <a:xfrm>
            <a:off x="2812079" y="3506232"/>
            <a:ext cx="621437" cy="329321"/>
          </a:xfrm>
          <a:custGeom>
            <a:avLst/>
            <a:gdLst>
              <a:gd name="connsiteX0" fmla="*/ 0 w 621437"/>
              <a:gd name="connsiteY0" fmla="*/ 82330 h 329321"/>
              <a:gd name="connsiteX1" fmla="*/ 456777 w 621437"/>
              <a:gd name="connsiteY1" fmla="*/ 82330 h 329321"/>
              <a:gd name="connsiteX2" fmla="*/ 456777 w 621437"/>
              <a:gd name="connsiteY2" fmla="*/ 0 h 329321"/>
              <a:gd name="connsiteX3" fmla="*/ 621437 w 621437"/>
              <a:gd name="connsiteY3" fmla="*/ 164661 h 329321"/>
              <a:gd name="connsiteX4" fmla="*/ 456777 w 621437"/>
              <a:gd name="connsiteY4" fmla="*/ 329321 h 329321"/>
              <a:gd name="connsiteX5" fmla="*/ 456777 w 621437"/>
              <a:gd name="connsiteY5" fmla="*/ 246991 h 329321"/>
              <a:gd name="connsiteX6" fmla="*/ 0 w 621437"/>
              <a:gd name="connsiteY6" fmla="*/ 246991 h 329321"/>
              <a:gd name="connsiteX7" fmla="*/ 0 w 621437"/>
              <a:gd name="connsiteY7" fmla="*/ 82330 h 32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437" h="329321" extrusionOk="0">
                <a:moveTo>
                  <a:pt x="0" y="82330"/>
                </a:moveTo>
                <a:cubicBezTo>
                  <a:pt x="144520" y="35489"/>
                  <a:pt x="338714" y="127271"/>
                  <a:pt x="456777" y="82330"/>
                </a:cubicBezTo>
                <a:cubicBezTo>
                  <a:pt x="447366" y="50621"/>
                  <a:pt x="466471" y="25516"/>
                  <a:pt x="456777" y="0"/>
                </a:cubicBezTo>
                <a:cubicBezTo>
                  <a:pt x="532074" y="55148"/>
                  <a:pt x="528476" y="94590"/>
                  <a:pt x="621437" y="164661"/>
                </a:cubicBezTo>
                <a:cubicBezTo>
                  <a:pt x="544328" y="246322"/>
                  <a:pt x="523376" y="259161"/>
                  <a:pt x="456777" y="329321"/>
                </a:cubicBezTo>
                <a:cubicBezTo>
                  <a:pt x="456005" y="293194"/>
                  <a:pt x="464022" y="264377"/>
                  <a:pt x="456777" y="246991"/>
                </a:cubicBezTo>
                <a:cubicBezTo>
                  <a:pt x="245585" y="274019"/>
                  <a:pt x="211048" y="201423"/>
                  <a:pt x="0" y="246991"/>
                </a:cubicBezTo>
                <a:cubicBezTo>
                  <a:pt x="-15626" y="207398"/>
                  <a:pt x="1768" y="115864"/>
                  <a:pt x="0" y="82330"/>
                </a:cubicBez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98130-B19C-8D19-ACE3-634C809328DE}"/>
              </a:ext>
            </a:extLst>
          </p:cNvPr>
          <p:cNvSpPr txBox="1"/>
          <p:nvPr/>
        </p:nvSpPr>
        <p:spPr>
          <a:xfrm>
            <a:off x="3580632" y="3169039"/>
            <a:ext cx="266517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4400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군집화</a:t>
            </a:r>
            <a:endParaRPr lang="en-US" sz="4400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2BC6853-D8DD-F24A-8301-0CEB5A14C585}"/>
              </a:ext>
            </a:extLst>
          </p:cNvPr>
          <p:cNvCxnSpPr>
            <a:cxnSpLocks/>
          </p:cNvCxnSpPr>
          <p:nvPr/>
        </p:nvCxnSpPr>
        <p:spPr>
          <a:xfrm flipV="1">
            <a:off x="5516795" y="1896955"/>
            <a:ext cx="1818956" cy="1582702"/>
          </a:xfrm>
          <a:prstGeom prst="bentConnector3">
            <a:avLst/>
          </a:prstGeom>
          <a:ln w="412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EFCEF51-93F2-634F-81C5-A2B876A0BF22}"/>
              </a:ext>
            </a:extLst>
          </p:cNvPr>
          <p:cNvCxnSpPr>
            <a:cxnSpLocks/>
          </p:cNvCxnSpPr>
          <p:nvPr/>
        </p:nvCxnSpPr>
        <p:spPr>
          <a:xfrm>
            <a:off x="5537750" y="3778157"/>
            <a:ext cx="1798001" cy="1657984"/>
          </a:xfrm>
          <a:prstGeom prst="bentConnector3">
            <a:avLst/>
          </a:prstGeom>
          <a:ln w="412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A468B4C2-EF19-A3A0-0C44-47B6881804F2}"/>
              </a:ext>
            </a:extLst>
          </p:cNvPr>
          <p:cNvSpPr/>
          <p:nvPr/>
        </p:nvSpPr>
        <p:spPr>
          <a:xfrm>
            <a:off x="7380121" y="1191540"/>
            <a:ext cx="2022371" cy="165798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401455"/>
                      <a:gd name="connsiteY0" fmla="*/ 1029855 h 2059709"/>
                      <a:gd name="connsiteX1" fmla="*/ 1200728 w 2401455"/>
                      <a:gd name="connsiteY1" fmla="*/ 0 h 2059709"/>
                      <a:gd name="connsiteX2" fmla="*/ 2401456 w 2401455"/>
                      <a:gd name="connsiteY2" fmla="*/ 1029855 h 2059709"/>
                      <a:gd name="connsiteX3" fmla="*/ 1200728 w 2401455"/>
                      <a:gd name="connsiteY3" fmla="*/ 2059710 h 2059709"/>
                      <a:gd name="connsiteX4" fmla="*/ 0 w 2401455"/>
                      <a:gd name="connsiteY4" fmla="*/ 1029855 h 205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1455" h="2059709" fill="none" extrusionOk="0">
                        <a:moveTo>
                          <a:pt x="0" y="1029855"/>
                        </a:moveTo>
                        <a:cubicBezTo>
                          <a:pt x="6359" y="455038"/>
                          <a:pt x="647645" y="7263"/>
                          <a:pt x="1200728" y="0"/>
                        </a:cubicBezTo>
                        <a:cubicBezTo>
                          <a:pt x="1888592" y="42254"/>
                          <a:pt x="2339229" y="459745"/>
                          <a:pt x="2401456" y="1029855"/>
                        </a:cubicBezTo>
                        <a:cubicBezTo>
                          <a:pt x="2422551" y="1601687"/>
                          <a:pt x="1796509" y="2028967"/>
                          <a:pt x="1200728" y="2059710"/>
                        </a:cubicBezTo>
                        <a:cubicBezTo>
                          <a:pt x="485516" y="2075248"/>
                          <a:pt x="13700" y="1580056"/>
                          <a:pt x="0" y="1029855"/>
                        </a:cubicBezTo>
                        <a:close/>
                      </a:path>
                      <a:path w="2401455" h="2059709" stroke="0" extrusionOk="0">
                        <a:moveTo>
                          <a:pt x="0" y="1029855"/>
                        </a:moveTo>
                        <a:cubicBezTo>
                          <a:pt x="-23056" y="501533"/>
                          <a:pt x="512966" y="-10166"/>
                          <a:pt x="1200728" y="0"/>
                        </a:cubicBezTo>
                        <a:cubicBezTo>
                          <a:pt x="1964092" y="-14795"/>
                          <a:pt x="2385037" y="490987"/>
                          <a:pt x="2401456" y="1029855"/>
                        </a:cubicBezTo>
                        <a:cubicBezTo>
                          <a:pt x="2311346" y="1628745"/>
                          <a:pt x="1785016" y="2152958"/>
                          <a:pt x="1200728" y="2059710"/>
                        </a:cubicBezTo>
                        <a:cubicBezTo>
                          <a:pt x="577362" y="2033968"/>
                          <a:pt x="-44742" y="1608891"/>
                          <a:pt x="0" y="10298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CLCU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C0659A-0252-C3C2-097B-439109E1BA16}"/>
              </a:ext>
            </a:extLst>
          </p:cNvPr>
          <p:cNvSpPr txBox="1"/>
          <p:nvPr/>
        </p:nvSpPr>
        <p:spPr>
          <a:xfrm>
            <a:off x="7727252" y="1678273"/>
            <a:ext cx="141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0049CF-379B-23C7-A9B6-11125650F8B6}"/>
              </a:ext>
            </a:extLst>
          </p:cNvPr>
          <p:cNvSpPr txBox="1"/>
          <p:nvPr/>
        </p:nvSpPr>
        <p:spPr>
          <a:xfrm>
            <a:off x="7696235" y="5129692"/>
            <a:ext cx="144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cluster2</a:t>
            </a:r>
          </a:p>
        </p:txBody>
      </p:sp>
    </p:spTree>
    <p:extLst>
      <p:ext uri="{BB962C8B-B14F-4D97-AF65-F5344CB8AC3E}">
        <p14:creationId xmlns:p14="http://schemas.microsoft.com/office/powerpoint/2010/main" val="74772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6F921127-0BC4-C1B3-B722-7BC662BB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619099"/>
            <a:ext cx="7954485" cy="63826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50642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One- Stage </a:t>
            </a:r>
            <a:r>
              <a:rPr lang="en-US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Detctor</a:t>
            </a: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구조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1283344" y="1934353"/>
            <a:ext cx="1354763" cy="807906"/>
            <a:chOff x="1795590" y="1980944"/>
            <a:chExt cx="1354763" cy="80790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93305" y="2042543"/>
              <a:ext cx="1257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62C897-1023-EEDD-6CD2-BB3E23FE9833}"/>
              </a:ext>
            </a:extLst>
          </p:cNvPr>
          <p:cNvGrpSpPr/>
          <p:nvPr/>
        </p:nvGrpSpPr>
        <p:grpSpPr>
          <a:xfrm>
            <a:off x="1308599" y="3365415"/>
            <a:ext cx="1257048" cy="807906"/>
            <a:chOff x="1795590" y="1980944"/>
            <a:chExt cx="1257048" cy="8079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6EE858-D171-75CE-69D7-5726262EF69B}"/>
                </a:ext>
              </a:extLst>
            </p:cNvPr>
            <p:cNvSpPr txBox="1"/>
            <p:nvPr/>
          </p:nvSpPr>
          <p:spPr>
            <a:xfrm>
              <a:off x="1868050" y="2102784"/>
              <a:ext cx="1184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D50FE9B-13BA-5906-6270-8B80590873A9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152621-E53A-01CC-EDE6-DF528484B7AE}"/>
              </a:ext>
            </a:extLst>
          </p:cNvPr>
          <p:cNvGrpSpPr/>
          <p:nvPr/>
        </p:nvGrpSpPr>
        <p:grpSpPr>
          <a:xfrm>
            <a:off x="1308599" y="4847053"/>
            <a:ext cx="1904638" cy="807906"/>
            <a:chOff x="1795590" y="1980944"/>
            <a:chExt cx="1904638" cy="8079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2AA6A4-F25D-4BFA-EF02-3A6024509842}"/>
                </a:ext>
              </a:extLst>
            </p:cNvPr>
            <p:cNvSpPr txBox="1"/>
            <p:nvPr/>
          </p:nvSpPr>
          <p:spPr>
            <a:xfrm>
              <a:off x="1795590" y="2142519"/>
              <a:ext cx="19046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(0/1)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1205389-8D72-8A63-B995-3057572D55FB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FE484EE-317C-351C-BBA5-4B21F497F752}"/>
              </a:ext>
            </a:extLst>
          </p:cNvPr>
          <p:cNvGrpSpPr/>
          <p:nvPr/>
        </p:nvGrpSpPr>
        <p:grpSpPr>
          <a:xfrm>
            <a:off x="9770485" y="2474680"/>
            <a:ext cx="1354763" cy="807906"/>
            <a:chOff x="1795590" y="1980944"/>
            <a:chExt cx="1354763" cy="8079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661728C-36D9-A75D-1AE9-5F5BFEB40386}"/>
                </a:ext>
              </a:extLst>
            </p:cNvPr>
            <p:cNvSpPr txBox="1"/>
            <p:nvPr/>
          </p:nvSpPr>
          <p:spPr>
            <a:xfrm>
              <a:off x="1893305" y="2042543"/>
              <a:ext cx="1257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2487055-A088-CE93-52F8-AA93C4DCECE4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2B690F9-BD3C-DE4E-88B0-655902A8AFE5}"/>
              </a:ext>
            </a:extLst>
          </p:cNvPr>
          <p:cNvGrpSpPr/>
          <p:nvPr/>
        </p:nvGrpSpPr>
        <p:grpSpPr>
          <a:xfrm>
            <a:off x="9787419" y="4411670"/>
            <a:ext cx="1354763" cy="807906"/>
            <a:chOff x="1795590" y="1980944"/>
            <a:chExt cx="1354763" cy="80790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7C6FA0F-04AB-75AE-58ED-3DA62155B8B8}"/>
                </a:ext>
              </a:extLst>
            </p:cNvPr>
            <p:cNvSpPr txBox="1"/>
            <p:nvPr/>
          </p:nvSpPr>
          <p:spPr>
            <a:xfrm>
              <a:off x="1893305" y="2042543"/>
              <a:ext cx="1257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82A4FD3-AE1B-4F37-7992-27448C0A037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4854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387477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FPN- 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5C2C5-5F7F-97C5-5D64-309ACD298941}"/>
              </a:ext>
            </a:extLst>
          </p:cNvPr>
          <p:cNvSpPr txBox="1"/>
          <p:nvPr/>
        </p:nvSpPr>
        <p:spPr>
          <a:xfrm>
            <a:off x="1513894" y="4255845"/>
            <a:ext cx="9504626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Pyramid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convolutional network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얻을 수 있는 서로 다른 해상도의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쌓아올린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형태이다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level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피라미드의 각 층에 해당하는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602916-7E16-17E0-C3EB-BE8BB4562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57" y="1532528"/>
            <a:ext cx="76496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387477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FPN- introduction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C706C-032E-51A3-B6D3-CAB8DA6B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8" y="1673145"/>
            <a:ext cx="10076873" cy="42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3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407034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 - Architecture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A4D3D-B55A-81C0-EAB1-5F365F9DA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"/>
          <a:stretch/>
        </p:blipFill>
        <p:spPr>
          <a:xfrm>
            <a:off x="1612727" y="1221888"/>
            <a:ext cx="8090073" cy="56294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4A8F90-7578-3F33-4256-040A821BA3F3}"/>
              </a:ext>
            </a:extLst>
          </p:cNvPr>
          <p:cNvSpPr/>
          <p:nvPr/>
        </p:nvSpPr>
        <p:spPr>
          <a:xfrm>
            <a:off x="1612727" y="2753421"/>
            <a:ext cx="2291762" cy="4097873"/>
          </a:xfrm>
          <a:prstGeom prst="rect">
            <a:avLst/>
          </a:prstGeom>
          <a:noFill/>
          <a:ln w="38100">
            <a:solidFill>
              <a:srgbClr val="0B17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0D4D37-BCE5-5B46-8BAC-27F199602E19}"/>
              </a:ext>
            </a:extLst>
          </p:cNvPr>
          <p:cNvSpPr txBox="1"/>
          <p:nvPr/>
        </p:nvSpPr>
        <p:spPr>
          <a:xfrm>
            <a:off x="0" y="4222180"/>
            <a:ext cx="1847088" cy="66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Bottom-Up pathway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A1C25E-E9F7-9E45-2DE4-C0E9E10DD2A7}"/>
              </a:ext>
            </a:extLst>
          </p:cNvPr>
          <p:cNvSpPr txBox="1"/>
          <p:nvPr/>
        </p:nvSpPr>
        <p:spPr>
          <a:xfrm>
            <a:off x="4361688" y="5839670"/>
            <a:ext cx="910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3A1515-E5E8-D2E5-3BFE-FC3BA8C98407}"/>
              </a:ext>
            </a:extLst>
          </p:cNvPr>
          <p:cNvSpPr/>
          <p:nvPr/>
        </p:nvSpPr>
        <p:spPr>
          <a:xfrm>
            <a:off x="3986784" y="2760127"/>
            <a:ext cx="3456431" cy="3018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75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4231</TotalTime>
  <Words>378</Words>
  <Application>Microsoft Office PowerPoint</Application>
  <PresentationFormat>와이드스크린</PresentationFormat>
  <Paragraphs>187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나눔스퀘어 Bold</vt:lpstr>
      <vt:lpstr>G마켓 산스 TTF Bold</vt:lpstr>
      <vt:lpstr>맑은 고딕</vt:lpstr>
      <vt:lpstr>Arial</vt:lpstr>
      <vt:lpstr>G마켓 산스 TTF Medium</vt:lpstr>
      <vt:lpstr>G마켓 산스 TTF Light</vt:lpstr>
      <vt:lpstr>나눔스퀘어 Light</vt:lpstr>
      <vt:lpstr>Montserrat ExtraBold</vt:lpstr>
      <vt:lpstr>나눔스퀘어 ExtraBold</vt:lpstr>
      <vt:lpstr>나눔스퀘어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262</cp:revision>
  <dcterms:created xsi:type="dcterms:W3CDTF">2021-07-13T13:21:52Z</dcterms:created>
  <dcterms:modified xsi:type="dcterms:W3CDTF">2023-08-04T08:56:13Z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